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7" r:id="rId1"/>
  </p:sldMasterIdLst>
  <p:notesMasterIdLst>
    <p:notesMasterId r:id="rId42"/>
  </p:notesMasterIdLst>
  <p:handoutMasterIdLst>
    <p:handoutMasterId r:id="rId43"/>
  </p:handoutMasterIdLst>
  <p:sldIdLst>
    <p:sldId id="258" r:id="rId2"/>
    <p:sldId id="346" r:id="rId3"/>
    <p:sldId id="373" r:id="rId4"/>
    <p:sldId id="348" r:id="rId5"/>
    <p:sldId id="340" r:id="rId6"/>
    <p:sldId id="354" r:id="rId7"/>
    <p:sldId id="377" r:id="rId8"/>
    <p:sldId id="268" r:id="rId9"/>
    <p:sldId id="269" r:id="rId10"/>
    <p:sldId id="298" r:id="rId11"/>
    <p:sldId id="313" r:id="rId12"/>
    <p:sldId id="277" r:id="rId13"/>
    <p:sldId id="355" r:id="rId14"/>
    <p:sldId id="356" r:id="rId15"/>
    <p:sldId id="357" r:id="rId16"/>
    <p:sldId id="383" r:id="rId17"/>
    <p:sldId id="384" r:id="rId18"/>
    <p:sldId id="362" r:id="rId19"/>
    <p:sldId id="304" r:id="rId20"/>
    <p:sldId id="305" r:id="rId21"/>
    <p:sldId id="312" r:id="rId22"/>
    <p:sldId id="385" r:id="rId23"/>
    <p:sldId id="386" r:id="rId24"/>
    <p:sldId id="387" r:id="rId25"/>
    <p:sldId id="388" r:id="rId26"/>
    <p:sldId id="339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89" r:id="rId35"/>
    <p:sldId id="390" r:id="rId36"/>
    <p:sldId id="365" r:id="rId37"/>
    <p:sldId id="369" r:id="rId38"/>
    <p:sldId id="370" r:id="rId39"/>
    <p:sldId id="371" r:id="rId40"/>
    <p:sldId id="372" r:id="rId4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107" autoAdjust="0"/>
  </p:normalViewPr>
  <p:slideViewPr>
    <p:cSldViewPr>
      <p:cViewPr>
        <p:scale>
          <a:sx n="51" d="100"/>
          <a:sy n="51" d="100"/>
        </p:scale>
        <p:origin x="-124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3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D095A-864B-48C5-9158-EB09FA430D91}" type="datetimeFigureOut">
              <a:rPr lang="en-US" smtClean="0"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23178-7A5A-4897-8D86-1916E7AAA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97E317-B06E-4AD3-895D-D8AC7AAFC3F7}" type="datetimeFigureOut">
              <a:rPr lang="en-US"/>
              <a:pPr>
                <a:defRPr/>
              </a:pPr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2C910-3BF1-487E-AA8E-21E821E4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17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37401-5E9D-4BB4-8357-A040FDB285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B86E6-FFAF-4580-8A20-5FFA7B058F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4EC2C-C677-44B5-A833-4B2A4E76CAB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A89CB-C6FF-458C-B31D-3271CFE51C6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0010-95BF-4AC0-9C88-8A943829F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around room, Name,</a:t>
            </a:r>
            <a:r>
              <a:rPr lang="en-US" baseline="0" dirty="0" smtClean="0"/>
              <a:t> agency,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2C910-3BF1-487E-AA8E-21E821E4DC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3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(c) Dean Fixsen and Karen Blase, 2004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8508F-0888-479D-BF5D-D1EF53D6DD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(c) Dean Fixsen and Karen Blase, 2004</a:t>
            </a:r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88989E-7F74-4939-8842-ABE8A2D003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E7904A-2F92-4B57-B8F3-6CFA232484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F4EB0-EBEE-4D28-803D-D44A71B0BFC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C92D6-D573-4353-865C-99E21F7E10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AA1E-61DF-4A9E-A824-A3A712796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CCA2-EBBC-4B8E-9805-10E68E986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17B8-F6B6-4B38-840B-42F69C3DC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BABE-BB81-479B-AABE-CDDFA062F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9BCD-650B-463F-96DD-EA2621D90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8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800F-0C1B-4F51-80E0-520AAB7B1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1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BA09-5BDE-4B82-BB8D-2D452F0B8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F7449-64A8-4309-BF7A-1A1FB2AA6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E4E1-6435-4AD9-8EAA-E8070F990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4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4AE-164A-4B1D-9DBC-F4A050CFB3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0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D36A-8E05-4D94-8C1A-B3FA29D4EA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9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California GPAC – February 24, 2011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FB4542-BE72-403A-9838-F3EC93CF99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iew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view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/>
              <a:t>State Incentive Grant (SPF SIG</a:t>
            </a:r>
            <a:r>
              <a:rPr lang="en-US" sz="3600" b="1" dirty="0"/>
              <a:t>)</a:t>
            </a:r>
            <a:br>
              <a:rPr lang="en-US" sz="3600" b="1" dirty="0"/>
            </a:br>
            <a:r>
              <a:rPr lang="en-US" sz="3600" b="1" dirty="0" smtClean="0"/>
              <a:t>City of the Redlands</a:t>
            </a:r>
            <a:br>
              <a:rPr lang="en-US" sz="3600" b="1" dirty="0" smtClean="0"/>
            </a:br>
            <a:r>
              <a:rPr lang="en-US" sz="3600" b="1" dirty="0" smtClean="0"/>
              <a:t>Planning Session</a:t>
            </a:r>
            <a:endParaRPr lang="en-US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December 3, 2012</a:t>
            </a:r>
          </a:p>
          <a:p>
            <a:r>
              <a:rPr lang="en-US" sz="2400" dirty="0" smtClean="0"/>
              <a:t>M.J. Paschall, PhD – PRC</a:t>
            </a:r>
          </a:p>
          <a:p>
            <a:r>
              <a:rPr lang="en-US" sz="2400" dirty="0" smtClean="0"/>
              <a:t>Rick McGaffigan, MSW - PRC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B97D3-41E5-4576-B597-5AE2998B90B3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219200"/>
          </a:xfrm>
        </p:spPr>
        <p:txBody>
          <a:bodyPr/>
          <a:lstStyle/>
          <a:p>
            <a:r>
              <a:rPr lang="en-US" b="1" dirty="0" smtClean="0"/>
              <a:t>…so what’s </a:t>
            </a:r>
            <a:r>
              <a:rPr lang="en-US" b="1" u="sng" dirty="0" smtClean="0"/>
              <a:t>our</a:t>
            </a:r>
            <a:r>
              <a:rPr lang="en-US" b="1" dirty="0" smtClean="0"/>
              <a:t> “driver?”</a:t>
            </a:r>
          </a:p>
        </p:txBody>
      </p:sp>
      <p:sp>
        <p:nvSpPr>
          <p:cNvPr id="24579" name="Subtitle 3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620000" cy="1676400"/>
          </a:xfrm>
        </p:spPr>
        <p:txBody>
          <a:bodyPr/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Logic Models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1F3038-4FC0-459E-A4A1-6821FAB609D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Logic Models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A tool to describe a </a:t>
            </a:r>
            <a:r>
              <a:rPr lang="en-US" sz="2800" u="sng" dirty="0" smtClean="0"/>
              <a:t>theory of change </a:t>
            </a:r>
            <a:r>
              <a:rPr lang="en-US" sz="2800" dirty="0" smtClean="0"/>
              <a:t>underlying an intervention, policy, or program, i.e., how it’s supposed to work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Lays out a chain of events that leads from interventions to results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sz="2800" dirty="0" smtClean="0"/>
              <a:t>Clarifies knowledge of </a:t>
            </a:r>
            <a:r>
              <a:rPr lang="en-US" sz="2800" u="sng" dirty="0" smtClean="0"/>
              <a:t>what works </a:t>
            </a:r>
            <a:r>
              <a:rPr lang="en-US" sz="2800" dirty="0" smtClean="0"/>
              <a:t>and </a:t>
            </a:r>
            <a:r>
              <a:rPr lang="en-US" sz="2800" u="sng" dirty="0" smtClean="0"/>
              <a:t>why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Different </a:t>
            </a:r>
            <a:r>
              <a:rPr lang="en-US" sz="2800" u="sng" dirty="0" smtClean="0"/>
              <a:t>types</a:t>
            </a:r>
            <a:r>
              <a:rPr lang="en-US" sz="2800" dirty="0" smtClean="0"/>
              <a:t> of logic models (e.g., theory of change vs. program logic)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8"/>
          <p:cNvSpPr txBox="1">
            <a:spLocks noChangeArrowheads="1"/>
          </p:cNvSpPr>
          <p:nvPr/>
        </p:nvSpPr>
        <p:spPr bwMode="auto">
          <a:xfrm>
            <a:off x="2971800" y="1447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Retail Availability of Alcohol to Youth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3" name="Text Box 37"/>
          <p:cNvSpPr txBox="1">
            <a:spLocks noChangeArrowheads="1"/>
          </p:cNvSpPr>
          <p:nvPr/>
        </p:nvSpPr>
        <p:spPr bwMode="auto">
          <a:xfrm>
            <a:off x="533400" y="1371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Visible Enforcement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4" name="Line 36"/>
          <p:cNvSpPr>
            <a:spLocks noChangeShapeType="1"/>
          </p:cNvSpPr>
          <p:nvPr/>
        </p:nvSpPr>
        <p:spPr bwMode="auto">
          <a:xfrm>
            <a:off x="1447800" y="1752600"/>
            <a:ext cx="609600" cy="50323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35"/>
          <p:cNvSpPr>
            <a:spLocks noChangeShapeType="1"/>
          </p:cNvSpPr>
          <p:nvPr/>
        </p:nvSpPr>
        <p:spPr bwMode="auto">
          <a:xfrm>
            <a:off x="1219200" y="1752600"/>
            <a:ext cx="838200" cy="1143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34"/>
          <p:cNvSpPr txBox="1">
            <a:spLocks noChangeArrowheads="1"/>
          </p:cNvSpPr>
          <p:nvPr/>
        </p:nvSpPr>
        <p:spPr bwMode="auto">
          <a:xfrm>
            <a:off x="457200" y="27432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Underage Drinking Laws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7" name="Line 33"/>
          <p:cNvSpPr>
            <a:spLocks noChangeShapeType="1"/>
          </p:cNvSpPr>
          <p:nvPr/>
        </p:nvSpPr>
        <p:spPr bwMode="auto">
          <a:xfrm flipV="1">
            <a:off x="914400" y="1752600"/>
            <a:ext cx="2209800" cy="990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6705600" y="1600200"/>
            <a:ext cx="2438400" cy="1014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b="1" i="1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Alcohol-Related Problems</a:t>
            </a:r>
          </a:p>
          <a:p>
            <a:pPr algn="ctr" eaLnBrk="1" hangingPunct="1"/>
            <a:r>
              <a:rPr lang="en-US" sz="12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(Traffic crashes, Injuries,</a:t>
            </a:r>
          </a:p>
          <a:p>
            <a:pPr algn="ctr" eaLnBrk="1" hangingPunct="1"/>
            <a:r>
              <a:rPr lang="en-US" sz="1200" b="1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School performance. Unsafe sex, Violence, etc.)</a:t>
            </a:r>
          </a:p>
          <a:p>
            <a:endParaRPr lang="en-US" sz="1200" b="1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09" name="Line 31"/>
          <p:cNvSpPr>
            <a:spLocks noChangeShapeType="1"/>
          </p:cNvSpPr>
          <p:nvPr/>
        </p:nvSpPr>
        <p:spPr bwMode="auto">
          <a:xfrm flipV="1">
            <a:off x="7696200" y="2514600"/>
            <a:ext cx="152400" cy="6096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6781800" y="3048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Underage Drinking</a:t>
            </a:r>
          </a:p>
        </p:txBody>
      </p:sp>
      <p:sp>
        <p:nvSpPr>
          <p:cNvPr id="25611" name="Line 29"/>
          <p:cNvSpPr>
            <a:spLocks noChangeShapeType="1"/>
          </p:cNvSpPr>
          <p:nvPr/>
        </p:nvSpPr>
        <p:spPr bwMode="auto">
          <a:xfrm>
            <a:off x="4114800" y="1752600"/>
            <a:ext cx="2895600" cy="1447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8"/>
          <p:cNvSpPr txBox="1">
            <a:spLocks noChangeArrowheads="1"/>
          </p:cNvSpPr>
          <p:nvPr/>
        </p:nvSpPr>
        <p:spPr bwMode="auto">
          <a:xfrm>
            <a:off x="3048000" y="25908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Social Availability of Alcohol to Youth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3" name="Text Box 27"/>
          <p:cNvSpPr txBox="1">
            <a:spLocks noChangeArrowheads="1"/>
          </p:cNvSpPr>
          <p:nvPr/>
        </p:nvSpPr>
        <p:spPr bwMode="auto">
          <a:xfrm>
            <a:off x="3962400" y="34671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Drinking Beliefs</a:t>
            </a:r>
            <a:r>
              <a:rPr lang="en-US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4" name="Text Box 26"/>
          <p:cNvSpPr txBox="1">
            <a:spLocks noChangeArrowheads="1"/>
          </p:cNvSpPr>
          <p:nvPr/>
        </p:nvSpPr>
        <p:spPr bwMode="auto">
          <a:xfrm>
            <a:off x="4191000" y="4495800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Family, School, and Peer Influence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5" name="Text Box 25"/>
          <p:cNvSpPr txBox="1">
            <a:spLocks noChangeArrowheads="1"/>
          </p:cNvSpPr>
          <p:nvPr/>
        </p:nvSpPr>
        <p:spPr bwMode="auto">
          <a:xfrm>
            <a:off x="4495800" y="54864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Drinking Context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6" name="Text Box 24"/>
          <p:cNvSpPr txBox="1">
            <a:spLocks noChangeArrowheads="1"/>
          </p:cNvSpPr>
          <p:nvPr/>
        </p:nvSpPr>
        <p:spPr bwMode="auto">
          <a:xfrm>
            <a:off x="5334000" y="1676400"/>
            <a:ext cx="800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Price</a:t>
            </a:r>
            <a:endParaRPr lang="en-US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7" name="Text Box 23"/>
          <p:cNvSpPr txBox="1">
            <a:spLocks noChangeArrowheads="1"/>
          </p:cNvSpPr>
          <p:nvPr/>
        </p:nvSpPr>
        <p:spPr bwMode="auto">
          <a:xfrm>
            <a:off x="762000" y="3886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Community Norms About Youth</a:t>
            </a:r>
            <a:endParaRPr lang="en-US" sz="11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10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Drinking</a:t>
            </a:r>
            <a:endParaRPr lang="en-US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 flipH="1" flipV="1">
            <a:off x="1447800" y="4724400"/>
            <a:ext cx="609600" cy="914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21"/>
          <p:cNvSpPr>
            <a:spLocks noChangeShapeType="1"/>
          </p:cNvSpPr>
          <p:nvPr/>
        </p:nvSpPr>
        <p:spPr bwMode="auto">
          <a:xfrm>
            <a:off x="1447800" y="2895600"/>
            <a:ext cx="16764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0" name="AutoShape 20"/>
          <p:cNvCxnSpPr>
            <a:cxnSpLocks noChangeShapeType="1"/>
          </p:cNvCxnSpPr>
          <p:nvPr/>
        </p:nvCxnSpPr>
        <p:spPr bwMode="auto">
          <a:xfrm flipV="1">
            <a:off x="1600200" y="3605213"/>
            <a:ext cx="2362200" cy="5857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1" name="Line 19"/>
          <p:cNvSpPr>
            <a:spLocks noChangeShapeType="1"/>
          </p:cNvSpPr>
          <p:nvPr/>
        </p:nvSpPr>
        <p:spPr bwMode="auto">
          <a:xfrm>
            <a:off x="1219200" y="3200400"/>
            <a:ext cx="76200" cy="685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18"/>
          <p:cNvSpPr>
            <a:spLocks noChangeShapeType="1"/>
          </p:cNvSpPr>
          <p:nvPr/>
        </p:nvSpPr>
        <p:spPr bwMode="auto">
          <a:xfrm flipV="1">
            <a:off x="1524000" y="3048000"/>
            <a:ext cx="800100" cy="7381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23" name="AutoShape 17"/>
          <p:cNvCxnSpPr>
            <a:cxnSpLocks noChangeShapeType="1"/>
          </p:cNvCxnSpPr>
          <p:nvPr/>
        </p:nvCxnSpPr>
        <p:spPr bwMode="auto">
          <a:xfrm rot="-5400000">
            <a:off x="2545556" y="4083844"/>
            <a:ext cx="1995488" cy="1143000"/>
          </a:xfrm>
          <a:prstGeom prst="curvedConnector3">
            <a:avLst>
              <a:gd name="adj1" fmla="val 49958"/>
            </a:avLst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4" name="Line 16"/>
          <p:cNvSpPr>
            <a:spLocks noChangeShapeType="1"/>
          </p:cNvSpPr>
          <p:nvPr/>
        </p:nvSpPr>
        <p:spPr bwMode="auto">
          <a:xfrm>
            <a:off x="1600200" y="4419600"/>
            <a:ext cx="2667000" cy="304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15"/>
          <p:cNvSpPr>
            <a:spLocks noChangeShapeType="1"/>
          </p:cNvSpPr>
          <p:nvPr/>
        </p:nvSpPr>
        <p:spPr bwMode="auto">
          <a:xfrm>
            <a:off x="1600200" y="4648200"/>
            <a:ext cx="3048000" cy="990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14"/>
          <p:cNvSpPr>
            <a:spLocks noChangeShapeType="1"/>
          </p:cNvSpPr>
          <p:nvPr/>
        </p:nvSpPr>
        <p:spPr bwMode="auto">
          <a:xfrm flipH="1" flipV="1">
            <a:off x="4610100" y="3733800"/>
            <a:ext cx="381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13"/>
          <p:cNvSpPr>
            <a:spLocks noChangeShapeType="1"/>
          </p:cNvSpPr>
          <p:nvPr/>
        </p:nvSpPr>
        <p:spPr bwMode="auto">
          <a:xfrm flipV="1">
            <a:off x="5715000" y="3581400"/>
            <a:ext cx="1752600" cy="1905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12"/>
          <p:cNvSpPr>
            <a:spLocks noChangeShapeType="1"/>
          </p:cNvSpPr>
          <p:nvPr/>
        </p:nvSpPr>
        <p:spPr bwMode="auto">
          <a:xfrm flipV="1">
            <a:off x="5334000" y="3581400"/>
            <a:ext cx="19050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Line 11"/>
          <p:cNvSpPr>
            <a:spLocks noChangeShapeType="1"/>
          </p:cNvSpPr>
          <p:nvPr/>
        </p:nvSpPr>
        <p:spPr bwMode="auto">
          <a:xfrm>
            <a:off x="4038600" y="2971800"/>
            <a:ext cx="29718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Line 10"/>
          <p:cNvSpPr>
            <a:spLocks noChangeShapeType="1"/>
          </p:cNvSpPr>
          <p:nvPr/>
        </p:nvSpPr>
        <p:spPr bwMode="auto">
          <a:xfrm flipV="1">
            <a:off x="4572000" y="2514600"/>
            <a:ext cx="685800" cy="9906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Line 9"/>
          <p:cNvSpPr>
            <a:spLocks noChangeShapeType="1"/>
          </p:cNvSpPr>
          <p:nvPr/>
        </p:nvSpPr>
        <p:spPr bwMode="auto">
          <a:xfrm>
            <a:off x="5715000" y="1905000"/>
            <a:ext cx="1371600" cy="1219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Line 5"/>
          <p:cNvSpPr>
            <a:spLocks noChangeShapeType="1"/>
          </p:cNvSpPr>
          <p:nvPr/>
        </p:nvSpPr>
        <p:spPr bwMode="auto">
          <a:xfrm flipV="1">
            <a:off x="5181600" y="3505200"/>
            <a:ext cx="19812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Line 4"/>
          <p:cNvSpPr>
            <a:spLocks noChangeShapeType="1"/>
          </p:cNvSpPr>
          <p:nvPr/>
        </p:nvSpPr>
        <p:spPr bwMode="auto">
          <a:xfrm flipV="1">
            <a:off x="4724400" y="3124200"/>
            <a:ext cx="457200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Rectangle 39"/>
          <p:cNvSpPr>
            <a:spLocks noChangeArrowheads="1"/>
          </p:cNvSpPr>
          <p:nvPr/>
        </p:nvSpPr>
        <p:spPr bwMode="auto">
          <a:xfrm>
            <a:off x="152400" y="36513"/>
            <a:ext cx="5824538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Underage Drinking: </a:t>
            </a:r>
            <a:b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Basic Research</a:t>
            </a:r>
            <a:endParaRPr lang="en-US" sz="28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5635" name="Rectangle 51"/>
          <p:cNvSpPr>
            <a:spLocks noChangeArrowheads="1"/>
          </p:cNvSpPr>
          <p:nvPr/>
        </p:nvSpPr>
        <p:spPr bwMode="auto">
          <a:xfrm>
            <a:off x="304800" y="1189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36" name="Text Box 52"/>
          <p:cNvSpPr txBox="1">
            <a:spLocks noChangeArrowheads="1"/>
          </p:cNvSpPr>
          <p:nvPr/>
        </p:nvSpPr>
        <p:spPr bwMode="auto">
          <a:xfrm>
            <a:off x="1752600" y="5715000"/>
            <a:ext cx="1997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Alcohol Promotion (Advertising,  Point of Sale Promotion , Sponsorship of Community Events)</a:t>
            </a:r>
          </a:p>
        </p:txBody>
      </p:sp>
      <p:cxnSp>
        <p:nvCxnSpPr>
          <p:cNvPr id="25637" name="AutoShape 53"/>
          <p:cNvCxnSpPr>
            <a:cxnSpLocks noChangeShapeType="1"/>
          </p:cNvCxnSpPr>
          <p:nvPr/>
        </p:nvCxnSpPr>
        <p:spPr bwMode="auto">
          <a:xfrm flipV="1">
            <a:off x="3810000" y="3581400"/>
            <a:ext cx="3886200" cy="26368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8" name="AutoShape 57"/>
          <p:cNvCxnSpPr>
            <a:cxnSpLocks noChangeShapeType="1"/>
            <a:stCxn id="25617" idx="1"/>
            <a:endCxn id="25603" idx="1"/>
          </p:cNvCxnSpPr>
          <p:nvPr/>
        </p:nvCxnSpPr>
        <p:spPr bwMode="auto">
          <a:xfrm rot="10800000">
            <a:off x="533400" y="1600200"/>
            <a:ext cx="228600" cy="2743200"/>
          </a:xfrm>
          <a:prstGeom prst="curvedConnector3">
            <a:avLst>
              <a:gd name="adj1" fmla="val 2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39" name="Text Box 58"/>
          <p:cNvSpPr txBox="1">
            <a:spLocks noChangeArrowheads="1"/>
          </p:cNvSpPr>
          <p:nvPr/>
        </p:nvSpPr>
        <p:spPr bwMode="auto">
          <a:xfrm>
            <a:off x="5867400" y="152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000000"/>
                </a:solidFill>
              </a:rPr>
              <a:t>Evidence</a:t>
            </a:r>
            <a:r>
              <a:rPr lang="en-US" sz="1200" b="1">
                <a:solidFill>
                  <a:srgbClr val="0000FF"/>
                </a:solidFill>
              </a:rPr>
              <a:t>: Population Prevention Effects</a:t>
            </a:r>
          </a:p>
          <a:p>
            <a:pPr eaLnBrk="1" hangingPunct="1"/>
            <a:endParaRPr lang="en-US" sz="1200" b="1">
              <a:solidFill>
                <a:srgbClr val="0000FF"/>
              </a:solidFill>
            </a:endParaRPr>
          </a:p>
        </p:txBody>
      </p:sp>
      <p:sp>
        <p:nvSpPr>
          <p:cNvPr id="25640" name="Line 59"/>
          <p:cNvSpPr>
            <a:spLocks noChangeShapeType="1"/>
          </p:cNvSpPr>
          <p:nvPr/>
        </p:nvSpPr>
        <p:spPr bwMode="auto">
          <a:xfrm>
            <a:off x="6934200" y="685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61"/>
          <p:cNvSpPr>
            <a:spLocks noChangeShapeType="1"/>
          </p:cNvSpPr>
          <p:nvPr/>
        </p:nvSpPr>
        <p:spPr bwMode="auto">
          <a:xfrm>
            <a:off x="6858000" y="457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Line 62"/>
          <p:cNvSpPr>
            <a:spLocks noChangeShapeType="1"/>
          </p:cNvSpPr>
          <p:nvPr/>
        </p:nvSpPr>
        <p:spPr bwMode="auto">
          <a:xfrm>
            <a:off x="7010400" y="914400"/>
            <a:ext cx="457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Line 63"/>
          <p:cNvSpPr>
            <a:spLocks noChangeShapeType="1"/>
          </p:cNvSpPr>
          <p:nvPr/>
        </p:nvSpPr>
        <p:spPr bwMode="auto">
          <a:xfrm>
            <a:off x="7010400" y="114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Text Box 64"/>
          <p:cNvSpPr txBox="1">
            <a:spLocks noChangeArrowheads="1"/>
          </p:cNvSpPr>
          <p:nvPr/>
        </p:nvSpPr>
        <p:spPr bwMode="auto">
          <a:xfrm>
            <a:off x="7467600" y="304800"/>
            <a:ext cx="593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Strong</a:t>
            </a:r>
          </a:p>
        </p:txBody>
      </p:sp>
      <p:sp>
        <p:nvSpPr>
          <p:cNvPr id="25645" name="Text Box 65"/>
          <p:cNvSpPr txBox="1">
            <a:spLocks noChangeArrowheads="1"/>
          </p:cNvSpPr>
          <p:nvPr/>
        </p:nvSpPr>
        <p:spPr bwMode="auto">
          <a:xfrm>
            <a:off x="7467600" y="533400"/>
            <a:ext cx="747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Moderate</a:t>
            </a:r>
          </a:p>
        </p:txBody>
      </p:sp>
      <p:sp>
        <p:nvSpPr>
          <p:cNvPr id="25646" name="Text Box 66"/>
          <p:cNvSpPr txBox="1">
            <a:spLocks noChangeArrowheads="1"/>
          </p:cNvSpPr>
          <p:nvPr/>
        </p:nvSpPr>
        <p:spPr bwMode="auto">
          <a:xfrm>
            <a:off x="7467600" y="762000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Low (target group only)</a:t>
            </a:r>
          </a:p>
        </p:txBody>
      </p:sp>
      <p:sp>
        <p:nvSpPr>
          <p:cNvPr id="25647" name="Text Box 67"/>
          <p:cNvSpPr txBox="1">
            <a:spLocks noChangeArrowheads="1"/>
          </p:cNvSpPr>
          <p:nvPr/>
        </p:nvSpPr>
        <p:spPr bwMode="auto">
          <a:xfrm>
            <a:off x="7467600" y="990600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</a:rPr>
              <a:t>None (no target or population)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2099-0E9C-4E97-A662-FAFDBD913023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 animBg="1"/>
      <p:bldP spid="25605" grpId="0" animBg="1"/>
      <p:bldP spid="25606" grpId="0"/>
      <p:bldP spid="25607" grpId="0" animBg="1"/>
      <p:bldP spid="25611" grpId="0" animBg="1"/>
      <p:bldP spid="25612" grpId="0"/>
      <p:bldP spid="25613" grpId="0"/>
      <p:bldP spid="25614" grpId="0"/>
      <p:bldP spid="25615" grpId="0"/>
      <p:bldP spid="25616" grpId="0"/>
      <p:bldP spid="25617" grpId="0"/>
      <p:bldP spid="25618" grpId="0" animBg="1"/>
      <p:bldP spid="25619" grpId="0" animBg="1"/>
      <p:bldP spid="25621" grpId="0" animBg="1"/>
      <p:bldP spid="25622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25632" grpId="0" animBg="1"/>
      <p:bldP spid="25633" grpId="0" animBg="1"/>
      <p:bldP spid="256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 descr="C:\Users\saltz\Documents\SPF SIG Grant\Presentations\ADP Statewide Trng 812\Logic Model Underage Drink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"/>
            <a:ext cx="9144000" cy="686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1640840" y="1036955"/>
            <a:ext cx="1234440" cy="819150"/>
          </a:xfrm>
          <a:prstGeom prst="wedgeEllipseCallout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Decoy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Operations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030220" y="478790"/>
            <a:ext cx="1234440" cy="819150"/>
          </a:xfrm>
          <a:prstGeom prst="wedgeEllipseCallout">
            <a:avLst>
              <a:gd name="adj1" fmla="val 2255"/>
              <a:gd name="adj2" fmla="val 76997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Reward &amp;</a:t>
            </a:r>
            <a:b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Reminder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0960" y="3295650"/>
            <a:ext cx="1234440" cy="819150"/>
          </a:xfrm>
          <a:prstGeom prst="wedgeEllipseCallout">
            <a:avLst>
              <a:gd name="adj1" fmla="val 18083"/>
              <a:gd name="adj2" fmla="val -59440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Social Host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Liability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980180" y="1975485"/>
            <a:ext cx="1234440" cy="902335"/>
          </a:xfrm>
          <a:prstGeom prst="wedgeEllipseCallout">
            <a:avLst>
              <a:gd name="adj1" fmla="val -58351"/>
              <a:gd name="adj2" fmla="val 40693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Nuisance Party Patrols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696200" y="3288665"/>
            <a:ext cx="1371600" cy="902335"/>
          </a:xfrm>
          <a:prstGeom prst="wedgeEllipseCallout">
            <a:avLst>
              <a:gd name="adj1" fmla="val -41159"/>
              <a:gd name="adj2" fmla="val -95769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DUI </a:t>
            </a:r>
            <a:b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</a:b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Enforcement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502785" y="716280"/>
            <a:ext cx="1234440" cy="901700"/>
          </a:xfrm>
          <a:prstGeom prst="wedgeEllipseCallout">
            <a:avLst>
              <a:gd name="adj1" fmla="val -59313"/>
              <a:gd name="adj2" fmla="val 78447"/>
            </a:avLst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Retail Serving Practices</a:t>
            </a:r>
          </a:p>
        </p:txBody>
      </p:sp>
    </p:spTree>
    <p:extLst>
      <p:ext uri="{BB962C8B-B14F-4D97-AF65-F5344CB8AC3E}">
        <p14:creationId xmlns:p14="http://schemas.microsoft.com/office/powerpoint/2010/main" val="14032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 descr="C:\Users\saltz\Documents\SPF SIG Grant\Harold's materials\Logic Model DU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" y="98107"/>
            <a:ext cx="8874760" cy="6661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8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 descr="C:\Users\saltz\Documents\SPF SIG Grant\Harold's materials\Logic Model DU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" y="98107"/>
            <a:ext cx="8874760" cy="6661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Callout 3"/>
          <p:cNvSpPr/>
          <p:nvPr/>
        </p:nvSpPr>
        <p:spPr>
          <a:xfrm>
            <a:off x="2840990" y="2129790"/>
            <a:ext cx="1234440" cy="901700"/>
          </a:xfrm>
          <a:prstGeom prst="wedgeEllipseCallout">
            <a:avLst>
              <a:gd name="adj1" fmla="val -35263"/>
              <a:gd name="adj2" fmla="val -83543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Retail Serving Practices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030855" y="763905"/>
            <a:ext cx="1388745" cy="902335"/>
          </a:xfrm>
          <a:prstGeom prst="wedgeEllipseCallout">
            <a:avLst>
              <a:gd name="adj1" fmla="val 49821"/>
              <a:gd name="adj2" fmla="val 4595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DUI </a:t>
            </a:r>
            <a:br>
              <a:rPr lang="en-US" sz="11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Enforcement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57480" y="3032125"/>
            <a:ext cx="1234440" cy="902335"/>
          </a:xfrm>
          <a:prstGeom prst="wedgeEllipseCallout">
            <a:avLst>
              <a:gd name="adj1" fmla="val 87873"/>
              <a:gd name="adj2" fmla="val 39377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Nuisance Party Patrols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520315" y="3448050"/>
            <a:ext cx="1234440" cy="819150"/>
          </a:xfrm>
          <a:prstGeom prst="wedgeEllipseCallout">
            <a:avLst>
              <a:gd name="adj1" fmla="val -92049"/>
              <a:gd name="adj2" fmla="val -27621"/>
            </a:avLst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18900000" sx="106000" sy="106000" algn="b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Social Host</a:t>
            </a:r>
            <a:br>
              <a:rPr lang="en-US" sz="1100" b="1">
                <a:effectLst/>
                <a:latin typeface="Calibri"/>
                <a:ea typeface="Calibri"/>
                <a:cs typeface="Times New Roman"/>
              </a:rPr>
            </a:br>
            <a:r>
              <a:rPr lang="en-US" sz="1100" b="1">
                <a:effectLst/>
                <a:latin typeface="Calibri"/>
                <a:ea typeface="Calibri"/>
                <a:cs typeface="Times New Roman"/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2298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82000" cy="1470025"/>
          </a:xfrm>
        </p:spPr>
        <p:txBody>
          <a:bodyPr/>
          <a:lstStyle/>
          <a:p>
            <a:r>
              <a:rPr lang="en-US" b="1" dirty="0" smtClean="0"/>
              <a:t>How will we use </a:t>
            </a:r>
            <a:br>
              <a:rPr lang="en-US" b="1" dirty="0" smtClean="0"/>
            </a:br>
            <a:r>
              <a:rPr lang="en-US" b="1" dirty="0" smtClean="0"/>
              <a:t>these models?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Develop a comprehensive Action Plan ….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b="1" smtClean="0"/>
              <a:t>Key Elements of the Approach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sz="3000" dirty="0" smtClean="0"/>
              <a:t>Prescriptive about </a:t>
            </a:r>
            <a:r>
              <a:rPr lang="en-US" sz="3000" u="sng" dirty="0" smtClean="0"/>
              <a:t>what</a:t>
            </a:r>
            <a:r>
              <a:rPr lang="en-US" sz="3000" dirty="0" smtClean="0"/>
              <a:t> to do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Local expertise on </a:t>
            </a:r>
            <a:r>
              <a:rPr lang="en-US" sz="3000" u="sng" dirty="0" smtClean="0"/>
              <a:t>how</a:t>
            </a:r>
            <a:r>
              <a:rPr lang="en-US" sz="3000" dirty="0" smtClean="0"/>
              <a:t> to do it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Highly focused on objectives rather than process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Move quickly through assessment and planning, and get into action</a:t>
            </a:r>
          </a:p>
          <a:p>
            <a:pPr>
              <a:spcAft>
                <a:spcPts val="800"/>
              </a:spcAft>
            </a:pPr>
            <a:r>
              <a:rPr lang="en-US" sz="3000" dirty="0" smtClean="0"/>
              <a:t>Focus on measurable community-level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63756-54C9-49A0-8160-625B2E40B23D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how do we move from concepts to action?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Very simple, interactive software designed for group strategizing</a:t>
            </a:r>
          </a:p>
          <a:p>
            <a:r>
              <a:rPr lang="en-US" dirty="0" smtClean="0"/>
              <a:t>Focus is on the specific steps that will achieve a change in each main prevention target (e.g., “retail availability”)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Sample Page from</a:t>
            </a:r>
            <a:br>
              <a:rPr lang="en-US" sz="3600" i="1" dirty="0" smtClean="0"/>
            </a:br>
            <a:r>
              <a:rPr lang="en-US" sz="3600" i="1" dirty="0" smtClean="0"/>
              <a:t>Interactive Logic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4FD70-6B29-48F0-9A08-FBBCC854B326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1447799"/>
            <a:ext cx="9144000" cy="48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257800" y="6397823"/>
            <a:ext cx="2692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For software: </a:t>
            </a:r>
            <a:r>
              <a:rPr lang="en-US" sz="1400" dirty="0">
                <a:hlinkClick r:id="rId3"/>
              </a:rPr>
              <a:t>www.doview.com</a:t>
            </a:r>
            <a:r>
              <a:rPr lang="en-US" sz="1400" dirty="0"/>
              <a:t> 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04800" y="5263919"/>
            <a:ext cx="114300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Average retail price of beer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536700" y="5264330"/>
            <a:ext cx="1143000" cy="10556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Buyer Survey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768600" y="5268992"/>
            <a:ext cx="1143000" cy="10556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 of Alcohol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000500" y="5268943"/>
            <a:ext cx="1143000" cy="104638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of Purchase Ads; General Advertising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232400" y="5268992"/>
            <a:ext cx="1143000" cy="104633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Settings &amp; Situations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464300" y="5263920"/>
            <a:ext cx="114300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Perceptions of Norms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96200" y="5263918"/>
            <a:ext cx="1143000" cy="105602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Normative Beliefs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248400" y="3164681"/>
            <a:ext cx="2109387" cy="34051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30-day use; “binge” drinking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248400" y="2118121"/>
            <a:ext cx="1888027" cy="34051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Alcohol-Related Harm</a:t>
            </a:r>
          </a:p>
        </p:txBody>
      </p:sp>
      <p:cxnSp>
        <p:nvCxnSpPr>
          <p:cNvPr id="71" name="Straight Arrow Connector 70"/>
          <p:cNvCxnSpPr>
            <a:stCxn id="81" idx="0"/>
            <a:endCxn id="80" idx="2"/>
          </p:cNvCxnSpPr>
          <p:nvPr/>
        </p:nvCxnSpPr>
        <p:spPr>
          <a:xfrm flipV="1">
            <a:off x="876300" y="3505200"/>
            <a:ext cx="3695700" cy="695613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2" name="Straight Arrow Connector 71"/>
          <p:cNvCxnSpPr>
            <a:stCxn id="82" idx="0"/>
            <a:endCxn id="80" idx="2"/>
          </p:cNvCxnSpPr>
          <p:nvPr/>
        </p:nvCxnSpPr>
        <p:spPr>
          <a:xfrm flipV="1">
            <a:off x="2108200" y="3505200"/>
            <a:ext cx="2463800" cy="69602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3" name="Straight Arrow Connector 72"/>
          <p:cNvCxnSpPr>
            <a:stCxn id="83" idx="0"/>
            <a:endCxn id="80" idx="2"/>
          </p:cNvCxnSpPr>
          <p:nvPr/>
        </p:nvCxnSpPr>
        <p:spPr>
          <a:xfrm flipV="1">
            <a:off x="3340100" y="3505200"/>
            <a:ext cx="1231900" cy="700686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4" name="Straight Arrow Connector 73"/>
          <p:cNvCxnSpPr>
            <a:stCxn id="84" idx="0"/>
            <a:endCxn id="80" idx="2"/>
          </p:cNvCxnSpPr>
          <p:nvPr/>
        </p:nvCxnSpPr>
        <p:spPr>
          <a:xfrm flipV="1">
            <a:off x="4572000" y="3505200"/>
            <a:ext cx="0" cy="700637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5" name="Straight Arrow Connector 74"/>
          <p:cNvCxnSpPr>
            <a:stCxn id="85" idx="0"/>
            <a:endCxn id="80" idx="2"/>
          </p:cNvCxnSpPr>
          <p:nvPr/>
        </p:nvCxnSpPr>
        <p:spPr>
          <a:xfrm flipH="1" flipV="1">
            <a:off x="4572000" y="3505200"/>
            <a:ext cx="1231900" cy="700686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6" name="Straight Arrow Connector 75"/>
          <p:cNvCxnSpPr>
            <a:stCxn id="86" idx="0"/>
            <a:endCxn id="80" idx="2"/>
          </p:cNvCxnSpPr>
          <p:nvPr/>
        </p:nvCxnSpPr>
        <p:spPr>
          <a:xfrm flipH="1" flipV="1">
            <a:off x="4572000" y="3505200"/>
            <a:ext cx="2463800" cy="69561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7" name="Straight Arrow Connector 76"/>
          <p:cNvCxnSpPr>
            <a:stCxn id="87" idx="0"/>
            <a:endCxn id="80" idx="2"/>
          </p:cNvCxnSpPr>
          <p:nvPr/>
        </p:nvCxnSpPr>
        <p:spPr>
          <a:xfrm flipH="1" flipV="1">
            <a:off x="4572000" y="3505200"/>
            <a:ext cx="3695700" cy="695612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8" name="Straight Arrow Connector 77"/>
          <p:cNvCxnSpPr>
            <a:stCxn id="80" idx="0"/>
            <a:endCxn id="79" idx="2"/>
          </p:cNvCxnSpPr>
          <p:nvPr/>
        </p:nvCxnSpPr>
        <p:spPr>
          <a:xfrm flipV="1">
            <a:off x="4572000" y="2577822"/>
            <a:ext cx="0" cy="586859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79" name="Rounded Rectangle 78"/>
          <p:cNvSpPr/>
          <p:nvPr/>
        </p:nvSpPr>
        <p:spPr>
          <a:xfrm>
            <a:off x="2895600" y="1998940"/>
            <a:ext cx="3352800" cy="578882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Alcohol-Related Problems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(injury, school performance, unsafe sex)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895600" y="3164681"/>
            <a:ext cx="3352800" cy="340519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Underage Drinking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04800" y="4200813"/>
            <a:ext cx="114300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Price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536700" y="4201224"/>
            <a:ext cx="114300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Availability of Alcohol to Youth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8600" y="4205886"/>
            <a:ext cx="114300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 to Youth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000500" y="4205837"/>
            <a:ext cx="1143000" cy="1046381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Promotion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232400" y="4205886"/>
            <a:ext cx="1143000" cy="1046332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Context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464300" y="4200814"/>
            <a:ext cx="114300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Family, School, and Peer Influence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96200" y="4200812"/>
            <a:ext cx="1143000" cy="1056021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Drinking Beliefs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47799"/>
            <a:ext cx="9144000" cy="4875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Sample Page from Interactive Logic Model (a level down from prior page)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50178-B46F-43B3-90D9-17F60D7971D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57800" y="6397823"/>
            <a:ext cx="2692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For software: </a:t>
            </a:r>
            <a:r>
              <a:rPr lang="en-US" sz="1400" dirty="0">
                <a:hlinkClick r:id="rId3"/>
              </a:rPr>
              <a:t>www.doview.com</a:t>
            </a:r>
            <a:r>
              <a:rPr lang="en-US" sz="1400" dirty="0"/>
              <a:t> </a:t>
            </a:r>
          </a:p>
        </p:txBody>
      </p:sp>
      <p:cxnSp>
        <p:nvCxnSpPr>
          <p:cNvPr id="60" name="Straight Arrow Connector 59"/>
          <p:cNvCxnSpPr>
            <a:stCxn id="75" idx="0"/>
            <a:endCxn id="72" idx="2"/>
          </p:cNvCxnSpPr>
          <p:nvPr/>
        </p:nvCxnSpPr>
        <p:spPr>
          <a:xfrm flipV="1">
            <a:off x="7924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1" name="Straight Arrow Connector 60"/>
          <p:cNvCxnSpPr>
            <a:stCxn id="74" idx="0"/>
            <a:endCxn id="72" idx="2"/>
          </p:cNvCxnSpPr>
          <p:nvPr/>
        </p:nvCxnSpPr>
        <p:spPr>
          <a:xfrm flipV="1">
            <a:off x="2468880" y="2743200"/>
            <a:ext cx="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2" name="Straight Arrow Connector 61"/>
          <p:cNvCxnSpPr>
            <a:stCxn id="74" idx="0"/>
            <a:endCxn id="73" idx="2"/>
          </p:cNvCxnSpPr>
          <p:nvPr/>
        </p:nvCxnSpPr>
        <p:spPr>
          <a:xfrm flipV="1">
            <a:off x="24688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3" name="Straight Arrow Connector 62"/>
          <p:cNvCxnSpPr>
            <a:stCxn id="77" idx="0"/>
            <a:endCxn id="74" idx="2"/>
          </p:cNvCxnSpPr>
          <p:nvPr/>
        </p:nvCxnSpPr>
        <p:spPr>
          <a:xfrm flipV="1">
            <a:off x="792480" y="4376826"/>
            <a:ext cx="1676400" cy="576174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4" name="Straight Arrow Connector 63"/>
          <p:cNvCxnSpPr>
            <a:stCxn id="78" idx="0"/>
            <a:endCxn id="73" idx="2"/>
          </p:cNvCxnSpPr>
          <p:nvPr/>
        </p:nvCxnSpPr>
        <p:spPr>
          <a:xfrm flipV="1">
            <a:off x="4145280" y="2743200"/>
            <a:ext cx="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5" name="Straight Arrow Connector 64"/>
          <p:cNvCxnSpPr>
            <a:stCxn id="78" idx="0"/>
            <a:endCxn id="72" idx="2"/>
          </p:cNvCxnSpPr>
          <p:nvPr/>
        </p:nvCxnSpPr>
        <p:spPr>
          <a:xfrm flipH="1" flipV="1">
            <a:off x="2468880" y="2743200"/>
            <a:ext cx="1676400" cy="578018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6" name="Straight Arrow Connector 65"/>
          <p:cNvCxnSpPr>
            <a:stCxn id="78" idx="1"/>
            <a:endCxn id="74" idx="3"/>
          </p:cNvCxnSpPr>
          <p:nvPr/>
        </p:nvCxnSpPr>
        <p:spPr>
          <a:xfrm flipH="1">
            <a:off x="3108960" y="3849022"/>
            <a:ext cx="396240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7" name="Straight Arrow Connector 66"/>
          <p:cNvCxnSpPr>
            <a:stCxn id="79" idx="0"/>
            <a:endCxn id="78" idx="2"/>
          </p:cNvCxnSpPr>
          <p:nvPr/>
        </p:nvCxnSpPr>
        <p:spPr>
          <a:xfrm flipV="1">
            <a:off x="4145280" y="4376826"/>
            <a:ext cx="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8" name="Straight Arrow Connector 67"/>
          <p:cNvCxnSpPr>
            <a:stCxn id="80" idx="0"/>
            <a:endCxn id="74" idx="2"/>
          </p:cNvCxnSpPr>
          <p:nvPr/>
        </p:nvCxnSpPr>
        <p:spPr>
          <a:xfrm flipH="1" flipV="1">
            <a:off x="2468880" y="4376826"/>
            <a:ext cx="307340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69" name="Straight Arrow Connector 68"/>
          <p:cNvCxnSpPr>
            <a:stCxn id="81" idx="0"/>
            <a:endCxn id="83" idx="2"/>
          </p:cNvCxnSpPr>
          <p:nvPr/>
        </p:nvCxnSpPr>
        <p:spPr>
          <a:xfrm flipV="1">
            <a:off x="6939280" y="4376826"/>
            <a:ext cx="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0" name="Straight Arrow Connector 69"/>
          <p:cNvCxnSpPr>
            <a:stCxn id="82" idx="0"/>
            <a:endCxn id="83" idx="2"/>
          </p:cNvCxnSpPr>
          <p:nvPr/>
        </p:nvCxnSpPr>
        <p:spPr>
          <a:xfrm flipH="1" flipV="1">
            <a:off x="6939280" y="4376826"/>
            <a:ext cx="1397000" cy="585485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71" name="Straight Arrow Connector 70"/>
          <p:cNvCxnSpPr>
            <a:stCxn id="83" idx="1"/>
            <a:endCxn id="78" idx="3"/>
          </p:cNvCxnSpPr>
          <p:nvPr/>
        </p:nvCxnSpPr>
        <p:spPr>
          <a:xfrm flipH="1">
            <a:off x="4785360" y="3849022"/>
            <a:ext cx="1513840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72" name="Rounded Rectangle 71"/>
          <p:cNvSpPr/>
          <p:nvPr/>
        </p:nvSpPr>
        <p:spPr>
          <a:xfrm>
            <a:off x="1828800" y="1687180"/>
            <a:ext cx="1280160" cy="1056020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Availability of Alcohol to Youth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505200" y="1687592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 to Youth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8288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Visible Enforcement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52400" y="3321218"/>
            <a:ext cx="1280160" cy="1046381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Retail Training &amp; Rewards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828800" y="4479382"/>
            <a:ext cx="128016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Compliance Checks, Shoulder Taps, Party Patrols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52400" y="4953000"/>
            <a:ext cx="1280160" cy="1046381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Compliance Checks, Citations, License Loss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5052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Underage Drinking Laws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505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Alcohol Policy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4902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Party Patrol, Shoulder Taps, Keg Registration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299200" y="4962311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Perceived Risk for Providing Alcohol to Underage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96200" y="4962311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 Advocacy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299200" y="3321218"/>
            <a:ext cx="1280160" cy="1055608"/>
          </a:xfrm>
          <a:prstGeom prst="roundRect">
            <a:avLst/>
          </a:prstGeom>
          <a:solidFill>
            <a:srgbClr val="FFCCCC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Norms</a:t>
            </a:r>
          </a:p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Youth Drinking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55560" y="3311579"/>
            <a:ext cx="1183640" cy="105602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 Perceptions of Norms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A8E73-8C03-40E9-82E0-C610A85E95C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9144000" cy="6018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4938563"/>
            <a:ext cx="1805940" cy="75224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police enforcement actions to reduce social availability to youth.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71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SUCCESS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7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DARE 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95992" y="5345192"/>
            <a:ext cx="146304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Boys &amp; Girls Clubs Smart Moves Program &amp; Parenting Class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7600" y="5345192"/>
            <a:ext cx="146304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Extreme Responders, Intro Law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Classes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86200" y="1910762"/>
            <a:ext cx="1577167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number of social events in which alcohol is available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14966" y="5345192"/>
            <a:ext cx="1033234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Every 15 Minutes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3501955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Cloverdale Social Host Ordinance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35024" y="3501955"/>
            <a:ext cx="1984976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information to adults about legal risks for providing alcohol to underage youth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3501955"/>
            <a:ext cx="1554480" cy="13604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Visible Police enforcement of social availability of alcohol to youth, e.g. party patrols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38600" y="3501955"/>
            <a:ext cx="1280160" cy="1055608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Cloverdale Teen Party Ordinance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1910762"/>
            <a:ext cx="1554480" cy="1005840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Alcohol Availability at Special Events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635024" y="1910762"/>
            <a:ext cx="1984976" cy="100584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Parental drinking and provision of alcohol to other children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94560" y="1910762"/>
            <a:ext cx="1615440" cy="100584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Parties/social events in which alcohol is available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35024" y="528274"/>
            <a:ext cx="1984976" cy="105560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Access to Home Alcohol Supply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94560" y="528274"/>
            <a:ext cx="1615440" cy="1055608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Availability of Alcohol</a:t>
            </a: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>
            <a:off x="1783080" y="2413682"/>
            <a:ext cx="411480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>
          <a:xfrm flipV="1">
            <a:off x="3002280" y="1583882"/>
            <a:ext cx="0" cy="32688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1"/>
            <a:endCxn id="20" idx="3"/>
          </p:cNvCxnSpPr>
          <p:nvPr/>
        </p:nvCxnSpPr>
        <p:spPr>
          <a:xfrm flipH="1">
            <a:off x="3810000" y="1056078"/>
            <a:ext cx="1825024" cy="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 flipV="1">
            <a:off x="6627512" y="1583882"/>
            <a:ext cx="0" cy="326880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 flipV="1">
            <a:off x="6627512" y="2916602"/>
            <a:ext cx="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 flipV="1">
            <a:off x="6627512" y="4557563"/>
            <a:ext cx="0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V="1">
            <a:off x="3002280" y="2916602"/>
            <a:ext cx="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8" name="Straight Arrow Connector 27"/>
          <p:cNvCxnSpPr>
            <a:stCxn id="15" idx="0"/>
            <a:endCxn id="18" idx="2"/>
          </p:cNvCxnSpPr>
          <p:nvPr/>
        </p:nvCxnSpPr>
        <p:spPr>
          <a:xfrm flipH="1" flipV="1">
            <a:off x="3002280" y="2916602"/>
            <a:ext cx="167640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29" name="Straight Arrow Connector 28"/>
          <p:cNvCxnSpPr>
            <a:endCxn id="18" idx="2"/>
          </p:cNvCxnSpPr>
          <p:nvPr/>
        </p:nvCxnSpPr>
        <p:spPr>
          <a:xfrm flipV="1">
            <a:off x="1219200" y="2916602"/>
            <a:ext cx="1783080" cy="58535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>
            <a:stCxn id="6" idx="0"/>
            <a:endCxn id="13" idx="2"/>
          </p:cNvCxnSpPr>
          <p:nvPr/>
        </p:nvCxnSpPr>
        <p:spPr>
          <a:xfrm flipV="1">
            <a:off x="2988583" y="4557563"/>
            <a:ext cx="3638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1" name="Straight Arrow Connector 30"/>
          <p:cNvCxnSpPr>
            <a:stCxn id="11" idx="0"/>
            <a:endCxn id="13" idx="2"/>
          </p:cNvCxnSpPr>
          <p:nvPr/>
        </p:nvCxnSpPr>
        <p:spPr>
          <a:xfrm flipV="1">
            <a:off x="4131583" y="4557563"/>
            <a:ext cx="2495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2" name="Straight Arrow Connector 31"/>
          <p:cNvCxnSpPr>
            <a:stCxn id="7" idx="0"/>
            <a:endCxn id="13" idx="2"/>
          </p:cNvCxnSpPr>
          <p:nvPr/>
        </p:nvCxnSpPr>
        <p:spPr>
          <a:xfrm flipV="1">
            <a:off x="5274583" y="4557563"/>
            <a:ext cx="1352929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3" name="Straight Arrow Connector 32"/>
          <p:cNvCxnSpPr>
            <a:stCxn id="9" idx="0"/>
            <a:endCxn id="13" idx="2"/>
          </p:cNvCxnSpPr>
          <p:nvPr/>
        </p:nvCxnSpPr>
        <p:spPr>
          <a:xfrm flipH="1" flipV="1">
            <a:off x="6627512" y="4557563"/>
            <a:ext cx="1571608" cy="787629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>
            <a:stCxn id="13" idx="0"/>
            <a:endCxn id="18" idx="3"/>
          </p:cNvCxnSpPr>
          <p:nvPr/>
        </p:nvCxnSpPr>
        <p:spPr>
          <a:xfrm flipH="1" flipV="1">
            <a:off x="3810000" y="2413682"/>
            <a:ext cx="2817512" cy="1088273"/>
          </a:xfrm>
          <a:prstGeom prst="straightConnector1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sp>
        <p:nvSpPr>
          <p:cNvPr id="35" name="Rounded Rectangle 34"/>
          <p:cNvSpPr/>
          <p:nvPr/>
        </p:nvSpPr>
        <p:spPr>
          <a:xfrm>
            <a:off x="228600" y="5548163"/>
            <a:ext cx="1805940" cy="75224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Citations, warnings, or arrests for providing alcohol to underage persons.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199" y="528274"/>
            <a:ext cx="1234441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alcohol availability in home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199" y="1910762"/>
            <a:ext cx="1234441" cy="58940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reports of provisions of alcohol by adults, not their parents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199" y="3502926"/>
            <a:ext cx="1234441" cy="8260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 public information pamphlets and PSAs concerning legal risks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199" y="4433396"/>
            <a:ext cx="1234441" cy="82603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Monthly counts of news stories about legal risks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Framing a Comprehensive Strategy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Access issues (before)</a:t>
            </a:r>
          </a:p>
          <a:p>
            <a:pPr lvl="1"/>
            <a:r>
              <a:rPr lang="en-US" dirty="0" smtClean="0"/>
              <a:t>Retail</a:t>
            </a:r>
          </a:p>
          <a:p>
            <a:pPr lvl="1"/>
            <a:r>
              <a:rPr lang="en-US" dirty="0" smtClean="0"/>
              <a:t>Social</a:t>
            </a:r>
          </a:p>
          <a:p>
            <a:r>
              <a:rPr lang="en-US" dirty="0" smtClean="0"/>
              <a:t>Drinking setting (context of use)</a:t>
            </a:r>
          </a:p>
          <a:p>
            <a:pPr lvl="1"/>
            <a:r>
              <a:rPr lang="en-US" dirty="0" smtClean="0"/>
              <a:t>Party </a:t>
            </a:r>
          </a:p>
          <a:p>
            <a:pPr lvl="1"/>
            <a:r>
              <a:rPr lang="en-US" dirty="0" smtClean="0"/>
              <a:t>Bars / restaurants</a:t>
            </a:r>
          </a:p>
          <a:p>
            <a:r>
              <a:rPr lang="en-US" dirty="0" smtClean="0"/>
              <a:t>Enforcement (highly visible)</a:t>
            </a:r>
          </a:p>
          <a:p>
            <a:pPr lvl="1"/>
            <a:r>
              <a:rPr lang="en-US" dirty="0" smtClean="0"/>
              <a:t>DUI enforcement</a:t>
            </a:r>
          </a:p>
          <a:p>
            <a:pPr lvl="1"/>
            <a:r>
              <a:rPr lang="en-US" dirty="0" smtClean="0"/>
              <a:t>Party patrols</a:t>
            </a:r>
          </a:p>
          <a:p>
            <a:r>
              <a:rPr lang="en-US" dirty="0" smtClean="0"/>
              <a:t>Local policies (alcohol control measures)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Template for Assessment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an effective law exist?</a:t>
            </a:r>
          </a:p>
          <a:p>
            <a:r>
              <a:rPr lang="en-US" dirty="0" smtClean="0"/>
              <a:t>Is the law enforced?</a:t>
            </a:r>
          </a:p>
          <a:p>
            <a:r>
              <a:rPr lang="en-US" dirty="0" smtClean="0"/>
              <a:t>Can compliance be made easier?</a:t>
            </a:r>
          </a:p>
          <a:p>
            <a:pPr lvl="1"/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Infrastructure</a:t>
            </a:r>
          </a:p>
          <a:p>
            <a:r>
              <a:rPr lang="en-US" dirty="0" smtClean="0"/>
              <a:t>Is Enforcement highly visible?</a:t>
            </a:r>
          </a:p>
          <a:p>
            <a:pPr lvl="2"/>
            <a:r>
              <a:rPr lang="en-US" dirty="0" smtClean="0"/>
              <a:t>To target audience</a:t>
            </a:r>
          </a:p>
          <a:p>
            <a:pPr lvl="2"/>
            <a:r>
              <a:rPr lang="en-US" dirty="0" smtClean="0"/>
              <a:t>To general public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Action Plan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Targeting times: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Targeting places:  </a:t>
            </a:r>
          </a:p>
          <a:p>
            <a:pPr>
              <a:defRPr/>
            </a:pPr>
            <a:r>
              <a:rPr lang="en-US" dirty="0" smtClean="0"/>
              <a:t>Focus of intervention: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Data needed to </a:t>
            </a:r>
            <a:r>
              <a:rPr lang="en-US" sz="2800" dirty="0" smtClean="0"/>
              <a:t>mobilize support:</a:t>
            </a:r>
          </a:p>
          <a:p>
            <a:pPr>
              <a:defRPr/>
            </a:pPr>
            <a:r>
              <a:rPr lang="en-US" dirty="0" smtClean="0"/>
              <a:t>Using logic models for EBP:</a:t>
            </a:r>
            <a:endParaRPr lang="en-US" sz="2800" dirty="0" smtClean="0"/>
          </a:p>
          <a:p>
            <a:pPr>
              <a:defRPr/>
            </a:pPr>
            <a:r>
              <a:rPr lang="en-US" dirty="0" smtClean="0"/>
              <a:t>Tied to continuous monitoring and improvement: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Guide to </a:t>
            </a:r>
            <a:r>
              <a:rPr lang="en-US" dirty="0" err="1" smtClean="0"/>
              <a:t>DoView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specific problem area</a:t>
            </a:r>
          </a:p>
          <a:p>
            <a:r>
              <a:rPr lang="en-US" dirty="0" smtClean="0"/>
              <a:t>Select key component (e.g. retail access)</a:t>
            </a:r>
          </a:p>
          <a:p>
            <a:r>
              <a:rPr lang="en-US" dirty="0" smtClean="0"/>
              <a:t>Work through key elements of component</a:t>
            </a:r>
          </a:p>
          <a:p>
            <a:pPr lvl="1"/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Enforcement</a:t>
            </a:r>
          </a:p>
          <a:p>
            <a:pPr lvl="1"/>
            <a:r>
              <a:rPr lang="en-US" dirty="0" smtClean="0"/>
              <a:t>Visibility</a:t>
            </a:r>
          </a:p>
          <a:p>
            <a:pPr lvl="1"/>
            <a:r>
              <a:rPr lang="en-US" dirty="0" smtClean="0"/>
              <a:t>Supporting actions (e.g. RBS training)</a:t>
            </a:r>
          </a:p>
          <a:p>
            <a:r>
              <a:rPr lang="en-US" dirty="0" smtClean="0"/>
              <a:t>Consider general assessment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“You've got to be careful if you don't know where you're going because you might not get there”</a:t>
            </a:r>
            <a:endParaRPr lang="en-US" sz="3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pPr algn="r"/>
            <a:r>
              <a:rPr lang="en-US" b="1" dirty="0" smtClean="0"/>
              <a:t>Yogi Berra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5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2" y="228600"/>
            <a:ext cx="891151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1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8" y="304800"/>
            <a:ext cx="8598358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77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882403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To frame the components of an action plan to reduce alcohol-related problems</a:t>
            </a:r>
          </a:p>
          <a:p>
            <a:pPr lvl="1"/>
            <a:r>
              <a:rPr lang="en-US" dirty="0" smtClean="0"/>
              <a:t>Employ logic models to guide selection of evidence-based practices</a:t>
            </a:r>
          </a:p>
          <a:p>
            <a:pPr lvl="1"/>
            <a:r>
              <a:rPr lang="en-US" dirty="0" smtClean="0"/>
              <a:t>Identify specific problem areas to focus 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DoView</a:t>
            </a:r>
            <a:r>
              <a:rPr lang="en-US" dirty="0" smtClean="0"/>
              <a:t> software to capture the key elements such as ….</a:t>
            </a:r>
          </a:p>
          <a:p>
            <a:pPr lvl="2"/>
            <a:r>
              <a:rPr lang="en-US" dirty="0" smtClean="0"/>
              <a:t> Enforcement</a:t>
            </a:r>
          </a:p>
          <a:p>
            <a:pPr lvl="2"/>
            <a:r>
              <a:rPr lang="en-US" dirty="0" err="1" smtClean="0"/>
              <a:t>Visibilty</a:t>
            </a:r>
            <a:endParaRPr lang="en-US" dirty="0" smtClean="0"/>
          </a:p>
          <a:p>
            <a:pPr lvl="2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" y="533400"/>
            <a:ext cx="904597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5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" y="381001"/>
            <a:ext cx="909345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4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5087"/>
            <a:ext cx="8077200" cy="633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6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793"/>
            <a:ext cx="8686800" cy="656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Quick break while we switch over to </a:t>
            </a:r>
            <a:r>
              <a:rPr lang="en-US" dirty="0" err="1" smtClean="0"/>
              <a:t>DoView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Next Steps…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89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Evaluation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will we know that it worked?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79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838200"/>
            <a:ext cx="77724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schemeClr val="hlink"/>
                </a:solidFill>
              </a:rPr>
              <a:t>Pre-condition         </a:t>
            </a:r>
            <a:r>
              <a:rPr lang="en-US" sz="2400" dirty="0" smtClean="0">
                <a:solidFill>
                  <a:schemeClr val="hlink"/>
                </a:solidFill>
              </a:rPr>
              <a:t>    </a:t>
            </a:r>
            <a:r>
              <a:rPr lang="en-US" sz="2400" dirty="0">
                <a:solidFill>
                  <a:schemeClr val="hlink"/>
                </a:solidFill>
              </a:rPr>
              <a:t>Intervention           “Post-condition”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228602" y="2195835"/>
            <a:ext cx="1060450" cy="98742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19364" y="2152973"/>
            <a:ext cx="1684337" cy="10731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76621" y="2152973"/>
            <a:ext cx="1073150" cy="1030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438400" y="2689547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562600" y="2687636"/>
            <a:ext cx="1089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61533" y="3551068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86200" y="4724400"/>
            <a:ext cx="22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“Black Box”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dirty="0" smtClean="0"/>
              <a:t>Minutes from planning meetings (already gathering)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Reports from counties and municipalities</a:t>
            </a:r>
          </a:p>
          <a:p>
            <a:pPr marL="457200" indent="-457200" algn="l">
              <a:buFontTx/>
              <a:buChar char="-"/>
            </a:pPr>
            <a:r>
              <a:rPr lang="en-US" dirty="0" smtClean="0"/>
              <a:t>Qualitative interviews with key personnel and planners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6655"/>
              </p:ext>
            </p:extLst>
          </p:nvPr>
        </p:nvGraphicFramePr>
        <p:xfrm>
          <a:off x="762002" y="685804"/>
          <a:ext cx="7696199" cy="5092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8480"/>
                <a:gridCol w="1258356"/>
                <a:gridCol w="994190"/>
                <a:gridCol w="1038674"/>
                <a:gridCol w="1326499"/>
              </a:tblGrid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RBS Reporting Form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Activities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Date(s)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Degree of visibility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contact list for licensed businesses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alcohol outlets contacted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Number of alcohol outlets agreeing to train staff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RBS training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Visibility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Send out notices that RBS training is available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a news release publicizing the problems that can be addressed by RBS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379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Develop materials (e.g., table tents) that on-premise outlets can use to educate patrons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1944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  <a:tr h="5638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Degree of visibility: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A:  High visibility  (Appeared in several outlets)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B:  Some visibility (Two or three)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C:  One mention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D:  No visibility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88" marR="8788" marT="8788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41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the Day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Strategic Prevention Framework</a:t>
            </a:r>
          </a:p>
          <a:p>
            <a:r>
              <a:rPr lang="en-US" dirty="0" smtClean="0"/>
              <a:t>What works ….</a:t>
            </a:r>
          </a:p>
          <a:p>
            <a:r>
              <a:rPr lang="en-US" dirty="0" smtClean="0"/>
              <a:t>Logic Models</a:t>
            </a:r>
          </a:p>
          <a:p>
            <a:r>
              <a:rPr lang="en-US" dirty="0" smtClean="0"/>
              <a:t>Key elements of comprehensive strategy</a:t>
            </a:r>
          </a:p>
          <a:p>
            <a:r>
              <a:rPr lang="en-US" dirty="0" smtClean="0"/>
              <a:t>Strategic planning process using </a:t>
            </a:r>
            <a:r>
              <a:rPr lang="en-US" dirty="0" err="1" smtClean="0"/>
              <a:t>DoView</a:t>
            </a:r>
            <a:endParaRPr lang="en-US" dirty="0" smtClean="0"/>
          </a:p>
          <a:p>
            <a:r>
              <a:rPr lang="en-US" dirty="0" smtClean="0"/>
              <a:t>Next Steps</a:t>
            </a:r>
          </a:p>
          <a:p>
            <a:r>
              <a:rPr lang="en-US" dirty="0" smtClean="0"/>
              <a:t>Schedule 2</a:t>
            </a:r>
            <a:r>
              <a:rPr lang="en-US" baseline="30000" dirty="0" smtClean="0"/>
              <a:t>nd</a:t>
            </a:r>
            <a:r>
              <a:rPr lang="en-US" dirty="0" smtClean="0"/>
              <a:t> planning meeting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/>
          <a:p>
            <a:r>
              <a:rPr lang="en-US" b="1" dirty="0" smtClean="0"/>
              <a:t>Thank You!</a:t>
            </a:r>
          </a:p>
        </p:txBody>
      </p:sp>
      <p:sp>
        <p:nvSpPr>
          <p:cNvPr id="27651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D72DED-FB0B-430F-A3E5-03CF293D3DFE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SAMHSA want?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develop prevention infrastructure to support evidence-based interventions to….</a:t>
            </a:r>
          </a:p>
          <a:p>
            <a:pPr lvl="1"/>
            <a:r>
              <a:rPr lang="en-US" sz="3200" u="sng" dirty="0" smtClean="0"/>
              <a:t>Reduce excessive drinking </a:t>
            </a:r>
            <a:r>
              <a:rPr lang="en-US" sz="3200" dirty="0" smtClean="0"/>
              <a:t>among </a:t>
            </a:r>
            <a:br>
              <a:rPr lang="en-US" sz="3200" dirty="0" smtClean="0"/>
            </a:br>
            <a:r>
              <a:rPr lang="en-US" sz="3200" dirty="0" smtClean="0"/>
              <a:t>12 to 25 year olds </a:t>
            </a:r>
          </a:p>
          <a:p>
            <a:pPr lvl="1"/>
            <a:r>
              <a:rPr lang="en-US" sz="3200" dirty="0" smtClean="0"/>
              <a:t>Achieve that reduction at a </a:t>
            </a:r>
            <a:br>
              <a:rPr lang="en-US" sz="3200" dirty="0" smtClean="0"/>
            </a:br>
            <a:r>
              <a:rPr lang="en-US" sz="3200" u="sng" dirty="0" smtClean="0"/>
              <a:t>community level</a:t>
            </a:r>
          </a:p>
          <a:p>
            <a:pPr lvl="1"/>
            <a:r>
              <a:rPr lang="en-US" sz="3200" dirty="0" smtClean="0"/>
              <a:t>Demonstrate that achievement </a:t>
            </a:r>
            <a:br>
              <a:rPr lang="en-US" sz="3200" dirty="0" smtClean="0"/>
            </a:br>
            <a:r>
              <a:rPr lang="en-US" sz="3200" dirty="0" smtClean="0"/>
              <a:t>via </a:t>
            </a:r>
            <a:r>
              <a:rPr lang="en-US" sz="3200" u="sng" dirty="0" smtClean="0"/>
              <a:t>formal evaluation</a:t>
            </a:r>
            <a:endParaRPr lang="en-US" sz="32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E4E1-6435-4AD9-8EAA-E8070F9903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NewSPFGraphic-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629400" cy="56118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A9BF0-A1EB-40AE-BD99-121C642519C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Streamlining the SPF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Assessment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Capacity building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Planning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Evaluation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3BABE-BB81-479B-AABE-CDDFA062F4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1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7239000" cy="46783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>
                <a:solidFill>
                  <a:srgbClr val="001574"/>
                </a:solidFill>
              </a:rPr>
              <a:t>Effective </a:t>
            </a:r>
            <a:r>
              <a:rPr lang="en-US" b="1" u="sng" smtClean="0">
                <a:solidFill>
                  <a:srgbClr val="A50021"/>
                </a:solidFill>
              </a:rPr>
              <a:t>intervention practices</a:t>
            </a:r>
            <a:r>
              <a:rPr lang="en-US" b="1" smtClean="0">
                <a:solidFill>
                  <a:srgbClr val="001574"/>
                </a:solidFill>
              </a:rPr>
              <a:t> and programs</a:t>
            </a:r>
          </a:p>
          <a:p>
            <a:pPr marL="0" indent="0" eaLnBrk="1" hangingPunct="1">
              <a:buFontTx/>
              <a:buNone/>
            </a:pPr>
            <a:r>
              <a:rPr lang="en-US" b="1" smtClean="0"/>
              <a:t>+</a:t>
            </a:r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en-US" b="1" smtClean="0">
                <a:solidFill>
                  <a:srgbClr val="001574"/>
                </a:solidFill>
              </a:rPr>
              <a:t>Effective </a:t>
            </a:r>
            <a:r>
              <a:rPr lang="en-US" b="1" u="sng" smtClean="0">
                <a:solidFill>
                  <a:srgbClr val="A50021"/>
                </a:solidFill>
              </a:rPr>
              <a:t>implementation practices</a:t>
            </a:r>
          </a:p>
          <a:p>
            <a:pPr marL="0" indent="0" eaLnBrk="1" hangingPunct="1">
              <a:buFontTx/>
              <a:buNone/>
            </a:pPr>
            <a:r>
              <a:rPr lang="en-US" b="1" smtClean="0"/>
              <a:t>=</a:t>
            </a:r>
            <a:r>
              <a:rPr lang="en-US" b="1" smtClean="0">
                <a:solidFill>
                  <a:srgbClr val="001574"/>
                </a:solidFill>
              </a:rPr>
              <a:t> Good outcomes</a:t>
            </a:r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Works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7391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00"/>
                </a:solidFill>
              </a:rPr>
              <a:t>No other combination</a:t>
            </a:r>
            <a:r>
              <a:rPr lang="en-US" sz="2400" b="1">
                <a:solidFill>
                  <a:srgbClr val="001574"/>
                </a:solidFill>
              </a:rPr>
              <a:t> of factors reliably produces desired outcomes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914400" y="3962400"/>
            <a:ext cx="7162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410200" y="6278563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Fixsen, D. L., Naoom, S. F., Blase, K., Friedman, R. M., &amp; Wallace, F.,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918F4-C541-4226-AD8D-81042110022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1100" y="236537"/>
            <a:ext cx="693420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Effective Use of EBP</a:t>
            </a:r>
            <a:r>
              <a:rPr lang="en-US" dirty="0" smtClean="0"/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8600" y="1219200"/>
            <a:ext cx="8915400" cy="76200"/>
          </a:xfrm>
          <a:prstGeom prst="rect">
            <a:avLst/>
          </a:prstGeom>
          <a:solidFill>
            <a:srgbClr val="D576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0" y="3657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D57604"/>
                </a:solidFill>
              </a:rPr>
              <a:t>GAP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800100" y="2743200"/>
            <a:ext cx="7543800" cy="1600200"/>
            <a:chOff x="912" y="2016"/>
            <a:chExt cx="4752" cy="1008"/>
          </a:xfrm>
        </p:grpSpPr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912" y="2016"/>
              <a:ext cx="1872" cy="960"/>
              <a:chOff x="912" y="2016"/>
              <a:chExt cx="1872" cy="960"/>
            </a:xfrm>
          </p:grpSpPr>
          <p:sp>
            <p:nvSpPr>
              <p:cNvPr id="21521" name="Oval 7"/>
              <p:cNvSpPr>
                <a:spLocks noChangeArrowheads="1"/>
              </p:cNvSpPr>
              <p:nvPr/>
            </p:nvSpPr>
            <p:spPr bwMode="auto">
              <a:xfrm>
                <a:off x="912" y="2016"/>
                <a:ext cx="1872" cy="9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Text Box 8"/>
              <p:cNvSpPr txBox="1">
                <a:spLocks noChangeArrowheads="1"/>
              </p:cNvSpPr>
              <p:nvPr/>
            </p:nvSpPr>
            <p:spPr bwMode="auto">
              <a:xfrm>
                <a:off x="1104" y="2352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1574"/>
                    </a:solidFill>
                  </a:rPr>
                  <a:t>RESEARCH</a:t>
                </a:r>
              </a:p>
            </p:txBody>
          </p:sp>
        </p:grpSp>
        <p:grpSp>
          <p:nvGrpSpPr>
            <p:cNvPr id="21513" name="Group 9"/>
            <p:cNvGrpSpPr>
              <a:grpSpLocks/>
            </p:cNvGrpSpPr>
            <p:nvPr/>
          </p:nvGrpSpPr>
          <p:grpSpPr bwMode="auto">
            <a:xfrm>
              <a:off x="3888" y="2016"/>
              <a:ext cx="1776" cy="912"/>
              <a:chOff x="3888" y="2016"/>
              <a:chExt cx="1776" cy="912"/>
            </a:xfrm>
          </p:grpSpPr>
          <p:sp>
            <p:nvSpPr>
              <p:cNvPr id="21519" name="Oval 10"/>
              <p:cNvSpPr>
                <a:spLocks noChangeArrowheads="1"/>
              </p:cNvSpPr>
              <p:nvPr/>
            </p:nvSpPr>
            <p:spPr bwMode="auto">
              <a:xfrm>
                <a:off x="3888" y="2016"/>
                <a:ext cx="1776" cy="9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Text Box 11"/>
              <p:cNvSpPr txBox="1">
                <a:spLocks noChangeArrowheads="1"/>
              </p:cNvSpPr>
              <p:nvPr/>
            </p:nvSpPr>
            <p:spPr bwMode="auto">
              <a:xfrm>
                <a:off x="4224" y="2304"/>
                <a:ext cx="134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1574"/>
                    </a:solidFill>
                  </a:rPr>
                  <a:t>PRACTICE</a:t>
                </a:r>
              </a:p>
            </p:txBody>
          </p:sp>
        </p:grpSp>
        <p:grpSp>
          <p:nvGrpSpPr>
            <p:cNvPr id="21514" name="Group 12"/>
            <p:cNvGrpSpPr>
              <a:grpSpLocks/>
            </p:cNvGrpSpPr>
            <p:nvPr/>
          </p:nvGrpSpPr>
          <p:grpSpPr bwMode="auto">
            <a:xfrm>
              <a:off x="2352" y="2016"/>
              <a:ext cx="1968" cy="1008"/>
              <a:chOff x="2640" y="2016"/>
              <a:chExt cx="1680" cy="1008"/>
            </a:xfrm>
          </p:grpSpPr>
          <p:sp>
            <p:nvSpPr>
              <p:cNvPr id="21517" name="Oval 13"/>
              <p:cNvSpPr>
                <a:spLocks noChangeArrowheads="1"/>
              </p:cNvSpPr>
              <p:nvPr/>
            </p:nvSpPr>
            <p:spPr bwMode="auto">
              <a:xfrm>
                <a:off x="2640" y="2016"/>
                <a:ext cx="1680" cy="100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2688" y="2352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D57604"/>
                    </a:solidFill>
                  </a:rPr>
                  <a:t>IMPLEMENTATION</a:t>
                </a:r>
              </a:p>
            </p:txBody>
          </p:sp>
        </p:grpSp>
        <p:sp>
          <p:nvSpPr>
            <p:cNvPr id="21515" name="Text Box 15"/>
            <p:cNvSpPr txBox="1">
              <a:spLocks noChangeArrowheads="1"/>
            </p:cNvSpPr>
            <p:nvPr/>
          </p:nvSpPr>
          <p:spPr bwMode="auto">
            <a:xfrm>
              <a:off x="2928" y="259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1574"/>
                  </a:solidFill>
                </a:rPr>
                <a:t>Drivers</a:t>
              </a:r>
            </a:p>
          </p:txBody>
        </p:sp>
        <p:sp>
          <p:nvSpPr>
            <p:cNvPr id="21516" name="Text Box 16"/>
            <p:cNvSpPr txBox="1">
              <a:spLocks noChangeArrowheads="1"/>
            </p:cNvSpPr>
            <p:nvPr/>
          </p:nvSpPr>
          <p:spPr bwMode="auto">
            <a:xfrm>
              <a:off x="2928" y="211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001574"/>
                  </a:solidFill>
                </a:rPr>
                <a:t>Stages</a:t>
              </a:r>
            </a:p>
          </p:txBody>
        </p:sp>
      </p:grp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5638800" y="6324600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Fixsen, D. L., Naoom, S. F., Blase, K., Friedman, R. M., &amp; Wallace, F., 2005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A91D-307D-4268-9197-ABE96848F35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1224</Words>
  <Application>Microsoft Office PowerPoint</Application>
  <PresentationFormat>On-screen Show (4:3)</PresentationFormat>
  <Paragraphs>273</Paragraphs>
  <Slides>40</Slides>
  <Notes>15</Notes>
  <HiddenSlides>16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7_Default Design</vt:lpstr>
      <vt:lpstr>State Incentive Grant (SPF SIG) City of the Redlands Planning Session</vt:lpstr>
      <vt:lpstr>Introductions</vt:lpstr>
      <vt:lpstr>Why are we here today?</vt:lpstr>
      <vt:lpstr>Overview of the Day</vt:lpstr>
      <vt:lpstr>What does SAMHSA want?</vt:lpstr>
      <vt:lpstr>PowerPoint Presentation</vt:lpstr>
      <vt:lpstr>Streamlining the SPF Process</vt:lpstr>
      <vt:lpstr>What Works</vt:lpstr>
      <vt:lpstr>Effective Use of EBP </vt:lpstr>
      <vt:lpstr>…so what’s our “driver?”</vt:lpstr>
      <vt:lpstr>Logic Models</vt:lpstr>
      <vt:lpstr>PowerPoint Presentation</vt:lpstr>
      <vt:lpstr>PowerPoint Presentation</vt:lpstr>
      <vt:lpstr>PowerPoint Presentation</vt:lpstr>
      <vt:lpstr>PowerPoint Presentation</vt:lpstr>
      <vt:lpstr>How will we use  these models?</vt:lpstr>
      <vt:lpstr>Key Elements of the Approach</vt:lpstr>
      <vt:lpstr>So how do we move from concepts to action?</vt:lpstr>
      <vt:lpstr>Sample Page from Interactive Logic Model</vt:lpstr>
      <vt:lpstr>Sample Page from Interactive Logic Model (a level down from prior page)</vt:lpstr>
      <vt:lpstr>PowerPoint Presentation</vt:lpstr>
      <vt:lpstr>Framing a Comprehensive Strategy</vt:lpstr>
      <vt:lpstr>General Template for Assessment</vt:lpstr>
      <vt:lpstr>Action Plan Considerations</vt:lpstr>
      <vt:lpstr>Suggested Guide to DoView</vt:lpstr>
      <vt:lpstr>“You've got to be careful if you don't know where you're going because you might not get there”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break while we switch over to DoView</vt:lpstr>
      <vt:lpstr>Next Steps…</vt:lpstr>
      <vt:lpstr>Evaluation</vt:lpstr>
      <vt:lpstr>Pre-condition             Intervention           “Post-condition”</vt:lpstr>
      <vt:lpstr>Sources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2011-02-15T18:40:31Z</dcterms:created>
  <dcterms:modified xsi:type="dcterms:W3CDTF">2012-12-14T21:39:51Z</dcterms:modified>
</cp:coreProperties>
</file>